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80" r:id="rId13"/>
    <p:sldId id="279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89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209" autoAdjust="0"/>
  </p:normalViewPr>
  <p:slideViewPr>
    <p:cSldViewPr snapToGrid="0">
      <p:cViewPr varScale="1">
        <p:scale>
          <a:sx n="83" d="100"/>
          <a:sy n="83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813E-3CA9-4CBE-8849-4529F69A2428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F48C-E12D-4E48-8177-CC440C0CD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963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%C3%86kvato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.wikipedia.org/wiki/Jorde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idraet.dk/media/6344886/1faktaark_aktiv-transpo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Overblik</a:t>
            </a:r>
            <a:r>
              <a:rPr lang="da-DK" baseline="0" dirty="0" smtClean="0"/>
              <a:t> over dagens program.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713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Denne </a:t>
            </a:r>
            <a:r>
              <a:rPr lang="da-DK" dirty="0"/>
              <a:t>slide kan evt. være</a:t>
            </a:r>
            <a:r>
              <a:rPr lang="da-DK" baseline="0" dirty="0"/>
              <a:t> lige inden </a:t>
            </a:r>
            <a:r>
              <a:rPr lang="da-DK" baseline="0" dirty="0" smtClean="0"/>
              <a:t>chaufførerne får udleveret veste og </a:t>
            </a:r>
            <a:r>
              <a:rPr lang="da-DK" baseline="0" dirty="0"/>
              <a:t>skal ud </a:t>
            </a:r>
            <a:r>
              <a:rPr lang="da-DK" baseline="0" dirty="0" smtClean="0"/>
              <a:t>og gå ruten. Det </a:t>
            </a:r>
            <a:r>
              <a:rPr lang="da-DK" baseline="0" dirty="0"/>
              <a:t>bliver første gang de skal ud i ”offentligheden” og være </a:t>
            </a:r>
            <a:r>
              <a:rPr lang="da-DK" baseline="0" dirty="0" smtClean="0"/>
              <a:t>ambassadører for </a:t>
            </a:r>
            <a:r>
              <a:rPr lang="da-DK" baseline="0" dirty="0" err="1" smtClean="0"/>
              <a:t>Gåbus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Den bedste reklame er at </a:t>
            </a:r>
            <a:r>
              <a:rPr lang="da-DK" baseline="0" dirty="0" err="1" smtClean="0"/>
              <a:t>Gåbussen</a:t>
            </a:r>
            <a:r>
              <a:rPr lang="da-DK" baseline="0" dirty="0" smtClean="0"/>
              <a:t> er når den er i gang og kører derudaf på en god måde. Derudover er det vigtig I taler godt om </a:t>
            </a:r>
            <a:r>
              <a:rPr lang="da-DK" baseline="0" dirty="0" err="1" smtClean="0"/>
              <a:t>Gåbus</a:t>
            </a:r>
            <a:r>
              <a:rPr lang="da-DK" baseline="0" dirty="0" smtClean="0"/>
              <a:t>, måske direkte til de små elever og deres forældre, det kunne fx være en morgen på parkeringspladsen. Ellers deltag og fortæl om </a:t>
            </a:r>
            <a:r>
              <a:rPr lang="da-DK" baseline="0" dirty="0" err="1" smtClean="0"/>
              <a:t>Gåbus</a:t>
            </a:r>
            <a:r>
              <a:rPr lang="da-DK" baseline="0" dirty="0" smtClean="0"/>
              <a:t> på forældremøder og fællessamlinger på skolen. Skolens hjemmeside og Aula er desuden også en vigtig reklamesøjle.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34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Hvilken dag skal eleverne gå?</a:t>
            </a:r>
            <a:r>
              <a:rPr lang="da-DK" baseline="0" dirty="0" smtClean="0"/>
              <a:t> Vores erfaringer og råd er, at hver chauffør har går en dag om ugen.</a:t>
            </a:r>
            <a:endParaRPr lang="da-DK" dirty="0" smtClean="0"/>
          </a:p>
          <a:p>
            <a:r>
              <a:rPr lang="da-DK" dirty="0" smtClean="0"/>
              <a:t>Lav vikarordning </a:t>
            </a:r>
            <a:r>
              <a:rPr lang="da-DK" dirty="0"/>
              <a:t>eller skyggeplan – mindst en vikar pr. rute pr. dag.</a:t>
            </a:r>
          </a:p>
          <a:p>
            <a:r>
              <a:rPr lang="da-DK" dirty="0"/>
              <a:t>Herefter </a:t>
            </a:r>
            <a:r>
              <a:rPr lang="da-DK" dirty="0" smtClean="0"/>
              <a:t>pause </a:t>
            </a:r>
            <a:r>
              <a:rPr lang="da-DK" dirty="0"/>
              <a:t>og gåtur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84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Vores rute har vi tænkt skal være sådan her.</a:t>
            </a:r>
            <a:r>
              <a:rPr lang="da-DK" baseline="0" dirty="0" smtClean="0"/>
              <a:t> Inddrag med fordel elevernes viden om, hvor passagererne bor og udfordringer på ruten.</a:t>
            </a:r>
          </a:p>
          <a:p>
            <a:r>
              <a:rPr lang="da-DK" baseline="0" dirty="0" smtClean="0"/>
              <a:t>Brug evt. Google-</a:t>
            </a:r>
            <a:r>
              <a:rPr lang="da-DK" baseline="0" dirty="0" err="1" smtClean="0"/>
              <a:t>Map</a:t>
            </a:r>
            <a:r>
              <a:rPr lang="da-DK" baseline="0" dirty="0" smtClean="0"/>
              <a:t> til at vise tankerne om ruten. Billedet ovenfor er blot et eksempel.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8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Se </a:t>
            </a:r>
            <a:r>
              <a:rPr lang="da-DK" baseline="0" dirty="0"/>
              <a:t>på billederne og tænk over hvilke udfordringer, der kan være, når man har med små børn at </a:t>
            </a:r>
            <a:r>
              <a:rPr lang="da-DK" baseline="0" dirty="0" smtClean="0"/>
              <a:t>gøre i trafikken. Det er en god ide at give elever et halvt minuts tænke-tid til reflektere over billederne.</a:t>
            </a:r>
          </a:p>
          <a:p>
            <a:r>
              <a:rPr lang="da-DK" baseline="0" dirty="0" smtClean="0"/>
              <a:t>Det er meget forskelligt hvordan eleverne opfatter billederne og umiddelbart er der ikke noget der er forkert.  </a:t>
            </a:r>
          </a:p>
          <a:p>
            <a:r>
              <a:rPr lang="da-DK" baseline="0" dirty="0" smtClean="0"/>
              <a:t>Det er vigtigt de får sat ord på og selv reflekterer over faresignalerne i trafikken.</a:t>
            </a:r>
          </a:p>
          <a:p>
            <a:r>
              <a:rPr lang="da-DK" baseline="0" dirty="0" smtClean="0"/>
              <a:t>Vigtigt er det at slå fast at chaufførerne skal være fokuseret på opgaven, bestemt men også venlig.</a:t>
            </a:r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04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Som </a:t>
            </a:r>
            <a:r>
              <a:rPr lang="da-DK" dirty="0"/>
              <a:t>opfølgning</a:t>
            </a:r>
            <a:r>
              <a:rPr lang="da-DK" baseline="0" dirty="0"/>
              <a:t> på regler, men ellers spring over.</a:t>
            </a:r>
            <a:endParaRPr lang="da-DK" dirty="0"/>
          </a:p>
          <a:p>
            <a:r>
              <a:rPr lang="da-DK" dirty="0" smtClean="0"/>
              <a:t>Grundlæggende retningslinjer:</a:t>
            </a:r>
            <a:endParaRPr lang="da-DK" baseline="0" dirty="0" smtClean="0"/>
          </a:p>
          <a:p>
            <a:r>
              <a:rPr lang="da-DK" dirty="0" smtClean="0"/>
              <a:t>I bestemmer, flyt rundt på passagerer hvis der opstår indbyrdes</a:t>
            </a:r>
            <a:r>
              <a:rPr lang="da-DK" baseline="0" dirty="0" smtClean="0"/>
              <a:t> udfordringer eller de ikke hører efter. Lad evt. en af passagerene gå ved siden af en chauffør. </a:t>
            </a:r>
            <a:endParaRPr lang="da-DK" dirty="0" smtClean="0"/>
          </a:p>
          <a:p>
            <a:r>
              <a:rPr lang="da-DK" dirty="0" smtClean="0"/>
              <a:t>Hold jer til den aftalte</a:t>
            </a:r>
            <a:r>
              <a:rPr lang="da-DK" baseline="0" dirty="0" smtClean="0"/>
              <a:t> rute og vær opmærksom på at trafikanter fra begge retninger holder tilbage, inden I går over vejen. </a:t>
            </a:r>
            <a:endParaRPr lang="da-DK" dirty="0" smtClean="0"/>
          </a:p>
          <a:p>
            <a:r>
              <a:rPr lang="da-DK" dirty="0" smtClean="0"/>
              <a:t>Tal med tovholder om det I oplever, så tager vedkommende sig af det videre forløb.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56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opsamling af</a:t>
            </a:r>
            <a:r>
              <a:rPr lang="da-DK" baseline="0" dirty="0" smtClean="0"/>
              <a:t> de gode råd. </a:t>
            </a:r>
            <a:r>
              <a:rPr lang="da-DK" dirty="0" smtClean="0"/>
              <a:t>Spring </a:t>
            </a:r>
            <a:r>
              <a:rPr lang="da-DK" dirty="0"/>
              <a:t>evt. over</a:t>
            </a:r>
            <a:r>
              <a:rPr lang="da-DK" baseline="0" dirty="0"/>
              <a:t> eller kun nogle punkter.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07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a-DK" dirty="0" smtClean="0"/>
              <a:t>Vær ved første stop 5</a:t>
            </a:r>
            <a:r>
              <a:rPr lang="da-DK" baseline="0" dirty="0" smtClean="0"/>
              <a:t> min. før afgang.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Have mobilen opladt.</a:t>
            </a:r>
          </a:p>
          <a:p>
            <a:pPr marL="228600" indent="-228600">
              <a:buAutoNum type="arabicPeriod"/>
            </a:pPr>
            <a:r>
              <a:rPr lang="da-DK" dirty="0" smtClean="0"/>
              <a:t>Det </a:t>
            </a:r>
            <a:r>
              <a:rPr lang="da-DK" dirty="0"/>
              <a:t>er chaufføren der </a:t>
            </a:r>
            <a:r>
              <a:rPr lang="da-DK" dirty="0" smtClean="0"/>
              <a:t>bestemmer.</a:t>
            </a:r>
          </a:p>
          <a:p>
            <a:pPr marL="228600" indent="-228600">
              <a:buAutoNum type="arabicPeriod"/>
            </a:pPr>
            <a:r>
              <a:rPr lang="da-DK" dirty="0" smtClean="0"/>
              <a:t>Hvem går foran</a:t>
            </a:r>
            <a:r>
              <a:rPr lang="da-DK" baseline="0" dirty="0" smtClean="0"/>
              <a:t> og bagved.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Hvem styrer </a:t>
            </a:r>
            <a:r>
              <a:rPr lang="da-DK" baseline="0" dirty="0" err="1" smtClean="0"/>
              <a:t>app´en</a:t>
            </a:r>
            <a:r>
              <a:rPr lang="da-DK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Nødtelefonnummer.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Kontakt vikar ved sygdom eller afbud.</a:t>
            </a:r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264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uheld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omsorg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trøst</a:t>
            </a:r>
            <a:r>
              <a:rPr lang="en-US" baseline="0" dirty="0" smtClean="0"/>
              <a:t>. Et plaster </a:t>
            </a:r>
            <a:r>
              <a:rPr lang="en-US" baseline="0" dirty="0" err="1" smtClean="0"/>
              <a:t>gør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underværker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muligheden</a:t>
            </a:r>
            <a:r>
              <a:rPr lang="en-US" baseline="0" dirty="0" smtClean="0"/>
              <a:t> for at </a:t>
            </a:r>
            <a:r>
              <a:rPr lang="en-US" baseline="0" dirty="0" err="1" smtClean="0"/>
              <a:t>følges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chauffør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hjælper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ofte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Efterfølgende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god ide at </a:t>
            </a:r>
            <a:r>
              <a:rPr lang="en-US" baseline="0" dirty="0" err="1" smtClean="0"/>
              <a:t>følge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passageren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skolen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evt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fortælle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pædagogen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uheldet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F48C-E12D-4E48-8177-CC440C0CD9C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39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312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Følge ovenstående</a:t>
            </a:r>
            <a:r>
              <a:rPr lang="da-DK" baseline="0" dirty="0" smtClean="0"/>
              <a:t> fremgangmåde:</a:t>
            </a:r>
          </a:p>
          <a:p>
            <a:r>
              <a:rPr lang="da-DK" baseline="0" dirty="0" smtClean="0"/>
              <a:t>Men e</a:t>
            </a:r>
            <a:r>
              <a:rPr lang="da-DK" dirty="0" smtClean="0"/>
              <a:t>gen </a:t>
            </a:r>
            <a:r>
              <a:rPr lang="da-DK" dirty="0"/>
              <a:t>sikkerhed først.</a:t>
            </a:r>
            <a:r>
              <a:rPr lang="da-DK" baseline="0" dirty="0"/>
              <a:t> Ligesom i et fly når en voksen skal give sig selv iltmaske på </a:t>
            </a:r>
            <a:r>
              <a:rPr lang="da-DK" baseline="0" dirty="0" smtClean="0"/>
              <a:t>inden men hjælper </a:t>
            </a:r>
            <a:r>
              <a:rPr lang="da-DK" baseline="0" dirty="0"/>
              <a:t>sine </a:t>
            </a:r>
            <a:r>
              <a:rPr lang="da-DK" baseline="0" dirty="0" smtClean="0"/>
              <a:t>børn og andre.</a:t>
            </a:r>
          </a:p>
          <a:p>
            <a:r>
              <a:rPr lang="da-DK" baseline="0" dirty="0" smtClean="0"/>
              <a:t>Desuden er det efterfølgende en god ide at mødes og sætte ord på hændelsen. Og få kommunikeret den ”rigtige” historie ud. 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36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Spørg undervejs hvis der er noget I er i tvivl om, der findes ingen dumme spørgsmål. Husk at deltage </a:t>
            </a:r>
            <a:r>
              <a:rPr lang="da-DK" baseline="0" dirty="0"/>
              <a:t>i </a:t>
            </a:r>
            <a:r>
              <a:rPr lang="da-DK" baseline="0" dirty="0" smtClean="0"/>
              <a:t>snakkene, </a:t>
            </a:r>
            <a:r>
              <a:rPr lang="da-DK" baseline="0" dirty="0"/>
              <a:t>ellers </a:t>
            </a:r>
            <a:r>
              <a:rPr lang="da-DK" baseline="0" dirty="0" smtClean="0"/>
              <a:t>ved </a:t>
            </a:r>
            <a:r>
              <a:rPr lang="da-DK" baseline="0" dirty="0"/>
              <a:t>vi ikke, om I forstår, hvad Gåbus 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8744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Tillykke</a:t>
            </a:r>
            <a:r>
              <a:rPr lang="da-DK" baseline="0" dirty="0"/>
              <a:t> I kan nu kalde jer for </a:t>
            </a:r>
            <a:r>
              <a:rPr lang="da-DK" baseline="0" dirty="0" err="1" smtClean="0"/>
              <a:t>Gåbuschauffører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Nu </a:t>
            </a:r>
            <a:r>
              <a:rPr lang="da-DK" baseline="0" dirty="0"/>
              <a:t>ved I meget </a:t>
            </a:r>
            <a:r>
              <a:rPr lang="da-DK" baseline="0" dirty="0" smtClean="0"/>
              <a:t>mere og </a:t>
            </a:r>
            <a:r>
              <a:rPr lang="da-DK" baseline="0" dirty="0" smtClean="0"/>
              <a:t>er klædt på til at varetage </a:t>
            </a:r>
            <a:r>
              <a:rPr lang="da-DK" baseline="0" dirty="0" smtClean="0"/>
              <a:t>opgaven på en god måde.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79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30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Svar</a:t>
            </a:r>
            <a:r>
              <a:rPr lang="en-US" baseline="0" dirty="0"/>
              <a:t>: </a:t>
            </a:r>
            <a:r>
              <a:rPr lang="en-US" baseline="0" dirty="0" smtClean="0"/>
              <a:t>82</a:t>
            </a:r>
            <a:r>
              <a:rPr lang="en-US" dirty="0" smtClean="0"/>
              <a:t>.000 </a:t>
            </a:r>
            <a:r>
              <a:rPr lang="en-US" dirty="0"/>
              <a:t>km</a:t>
            </a:r>
            <a:r>
              <a:rPr lang="en-US" dirty="0" smtClean="0"/>
              <a:t>. Der er ca.</a:t>
            </a:r>
            <a:r>
              <a:rPr lang="en-US" baseline="0" dirty="0" smtClean="0"/>
              <a:t> 40.000 km. </a:t>
            </a:r>
            <a:r>
              <a:rPr lang="da-DK" baseline="0" noProof="0" dirty="0" smtClean="0"/>
              <a:t>rundt</a:t>
            </a:r>
            <a:r>
              <a:rPr lang="en-US" baseline="0" dirty="0" smtClean="0"/>
              <a:t> </a:t>
            </a:r>
            <a:r>
              <a:rPr lang="en-US" baseline="0" dirty="0"/>
              <a:t>om </a:t>
            </a:r>
            <a:r>
              <a:rPr lang="en-US" baseline="0" dirty="0" smtClean="0"/>
              <a:t>Jorden. </a:t>
            </a:r>
            <a:r>
              <a:rPr lang="da-DK" baseline="0" noProof="0" dirty="0" smtClean="0"/>
              <a:t>Dermed</a:t>
            </a:r>
            <a:r>
              <a:rPr lang="en-US" baseline="0" dirty="0" smtClean="0"/>
              <a:t> </a:t>
            </a:r>
            <a:r>
              <a:rPr lang="da-DK" baseline="0" noProof="0" dirty="0" smtClean="0"/>
              <a:t>har</a:t>
            </a:r>
            <a:r>
              <a:rPr lang="en-US" baseline="0" dirty="0" smtClean="0"/>
              <a:t> </a:t>
            </a:r>
            <a:r>
              <a:rPr lang="en-US" baseline="0" dirty="0" smtClean="0"/>
              <a:t>store og </a:t>
            </a:r>
            <a:r>
              <a:rPr lang="da-DK" baseline="0" noProof="0" dirty="0" smtClean="0"/>
              <a:t>små</a:t>
            </a:r>
            <a:r>
              <a:rPr lang="en-US" baseline="0" dirty="0" smtClean="0"/>
              <a:t> </a:t>
            </a:r>
            <a:r>
              <a:rPr lang="en-US" baseline="0" dirty="0" smtClean="0"/>
              <a:t>ben </a:t>
            </a:r>
            <a:r>
              <a:rPr lang="da-DK" baseline="0" noProof="0" dirty="0" smtClean="0"/>
              <a:t>tilsammen</a:t>
            </a:r>
            <a:r>
              <a:rPr lang="en-US" baseline="0" dirty="0" smtClean="0"/>
              <a:t> </a:t>
            </a:r>
            <a:r>
              <a:rPr lang="da-DK" baseline="0" noProof="0" dirty="0" smtClean="0"/>
              <a:t>gået</a:t>
            </a:r>
            <a:r>
              <a:rPr lang="en-US" baseline="0" dirty="0" smtClean="0"/>
              <a:t> </a:t>
            </a:r>
            <a:r>
              <a:rPr lang="en-US" baseline="0" dirty="0" smtClean="0"/>
              <a:t>mere end to </a:t>
            </a:r>
            <a:r>
              <a:rPr lang="da-DK" baseline="0" noProof="0" dirty="0" smtClean="0"/>
              <a:t>gange</a:t>
            </a:r>
            <a:r>
              <a:rPr lang="en-US" baseline="0" dirty="0" smtClean="0"/>
              <a:t> </a:t>
            </a:r>
            <a:r>
              <a:rPr lang="da-DK" baseline="0" noProof="0" dirty="0" smtClean="0"/>
              <a:t>rundt</a:t>
            </a:r>
            <a:r>
              <a:rPr lang="en-US" baseline="0" dirty="0" smtClean="0"/>
              <a:t> </a:t>
            </a:r>
            <a:r>
              <a:rPr lang="en-US" baseline="0" dirty="0" smtClean="0"/>
              <a:t>om Jorden (I </a:t>
            </a:r>
            <a:r>
              <a:rPr lang="en-US" baseline="0" dirty="0" err="1" smtClean="0"/>
              <a:t>gør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aktivt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klimaet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Kilde: 40.075,16 (ved </a:t>
            </a:r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Ækvator"/>
              </a:rPr>
              <a:t>ækvator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dirty="0" smtClean="0">
                <a:hlinkClick r:id="rId4"/>
              </a:rPr>
              <a:t>https://da.wikipedia.org/wiki/Jorden</a:t>
            </a:r>
            <a:r>
              <a:rPr lang="da-DK" dirty="0" smtClean="0"/>
              <a:t> se i højre side lidt nede.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AA7B-6F85-442A-81B1-71072EA3786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 </a:t>
            </a:r>
            <a:r>
              <a:rPr lang="en-US" dirty="0" err="1"/>
              <a:t>Gåbusvideo</a:t>
            </a:r>
            <a:r>
              <a:rPr lang="en-US" dirty="0"/>
              <a:t> fra</a:t>
            </a:r>
            <a:r>
              <a:rPr lang="en-US" baseline="0" dirty="0"/>
              <a:t> </a:t>
            </a:r>
            <a:r>
              <a:rPr lang="en-US" baseline="0" dirty="0" smtClean="0"/>
              <a:t>Gåbus.dk –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https://youtu.be/uci5nMzTFAk med mere Louise.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Snak</a:t>
            </a:r>
            <a:r>
              <a:rPr lang="en-US" baseline="0" dirty="0" smtClean="0"/>
              <a:t> med </a:t>
            </a:r>
            <a:r>
              <a:rPr lang="da-DK" baseline="0" noProof="0" dirty="0" smtClean="0"/>
              <a:t>eleverne</a:t>
            </a:r>
            <a:r>
              <a:rPr lang="en-US" baseline="0" dirty="0" smtClean="0"/>
              <a:t> om, </a:t>
            </a:r>
            <a:r>
              <a:rPr lang="da-DK" baseline="0" noProof="0" dirty="0" smtClean="0"/>
              <a:t>hvad</a:t>
            </a:r>
            <a:r>
              <a:rPr lang="en-US" baseline="0" dirty="0" smtClean="0"/>
              <a:t> de forbinder med at </a:t>
            </a:r>
            <a:r>
              <a:rPr lang="da-DK" baseline="0" noProof="0" dirty="0" smtClean="0"/>
              <a:t>være</a:t>
            </a:r>
            <a:r>
              <a:rPr lang="en-US" baseline="0" dirty="0" smtClean="0"/>
              <a:t> G</a:t>
            </a:r>
            <a:r>
              <a:rPr lang="da-DK" baseline="0" noProof="0" dirty="0" err="1" smtClean="0"/>
              <a:t>åbuschauffører</a:t>
            </a:r>
            <a:r>
              <a:rPr lang="en-US" baseline="0" dirty="0" smtClean="0"/>
              <a:t>. Tag </a:t>
            </a:r>
            <a:r>
              <a:rPr lang="da-DK" baseline="0" noProof="0" dirty="0" smtClean="0"/>
              <a:t>f.eks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afsæt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Louises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oplevelser</a:t>
            </a:r>
            <a:r>
              <a:rPr lang="en-US" baseline="0" dirty="0" smtClean="0"/>
              <a:t> og </a:t>
            </a:r>
            <a:r>
              <a:rPr lang="da-DK" baseline="0" noProof="0" dirty="0" smtClean="0"/>
              <a:t>beskrivelser</a:t>
            </a:r>
            <a:r>
              <a:rPr lang="en-US" baseline="0" dirty="0" smtClean="0"/>
              <a:t> i </a:t>
            </a:r>
            <a:r>
              <a:rPr lang="da-DK" baseline="0" noProof="0" dirty="0" smtClean="0"/>
              <a:t>videoen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AA7B-6F85-442A-81B1-71072EA37867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Hvorfor</a:t>
            </a:r>
            <a:r>
              <a:rPr lang="en-US" dirty="0" smtClean="0"/>
              <a:t> giver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baseline="0" dirty="0" err="1" smtClean="0"/>
              <a:t>fællesskab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gå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Gåbus</a:t>
            </a:r>
            <a:r>
              <a:rPr lang="en-US" baseline="0" dirty="0" smtClean="0"/>
              <a:t>, og </a:t>
            </a:r>
            <a:r>
              <a:rPr lang="en-US" baseline="0" dirty="0" err="1" smtClean="0"/>
              <a:t>hvordan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udvikle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?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 smtClean="0"/>
              <a:t>Sikkerhed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frem</a:t>
            </a:r>
            <a:r>
              <a:rPr lang="en-US" baseline="0" dirty="0" smtClean="0"/>
              <a:t> for alt. </a:t>
            </a:r>
            <a:r>
              <a:rPr lang="en-US" baseline="0" dirty="0" err="1"/>
              <a:t>Udvikler</a:t>
            </a:r>
            <a:r>
              <a:rPr lang="en-US" baseline="0" dirty="0"/>
              <a:t> </a:t>
            </a:r>
            <a:r>
              <a:rPr lang="en-US" baseline="0" dirty="0" err="1"/>
              <a:t>handlekompetence</a:t>
            </a:r>
            <a:r>
              <a:rPr lang="en-US" baseline="0" dirty="0"/>
              <a:t>. </a:t>
            </a:r>
            <a:r>
              <a:rPr lang="en-US" baseline="0" dirty="0" err="1"/>
              <a:t>Dvs</a:t>
            </a:r>
            <a:r>
              <a:rPr lang="en-US" baseline="0" dirty="0"/>
              <a:t>. </a:t>
            </a:r>
            <a:r>
              <a:rPr lang="en-US" baseline="0" dirty="0" err="1" smtClean="0"/>
              <a:t>eleverne</a:t>
            </a:r>
            <a:r>
              <a:rPr lang="en-US" baseline="0" dirty="0" smtClean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ikke</a:t>
            </a:r>
            <a:r>
              <a:rPr lang="en-US" baseline="0" dirty="0"/>
              <a:t> bare </a:t>
            </a:r>
            <a:r>
              <a:rPr lang="en-US" baseline="0" dirty="0" err="1"/>
              <a:t>viden</a:t>
            </a:r>
            <a:r>
              <a:rPr lang="en-US" baseline="0" dirty="0"/>
              <a:t>, men de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også</a:t>
            </a:r>
            <a:r>
              <a:rPr lang="en-US" baseline="0" dirty="0"/>
              <a:t> handle </a:t>
            </a:r>
            <a:r>
              <a:rPr lang="en-US" baseline="0" dirty="0" err="1"/>
              <a:t>sikkert</a:t>
            </a:r>
            <a:r>
              <a:rPr lang="en-US" baseline="0" dirty="0"/>
              <a:t> I </a:t>
            </a:r>
            <a:r>
              <a:rPr lang="en-US" baseline="0" dirty="0" err="1"/>
              <a:t>traffikken</a:t>
            </a:r>
            <a:r>
              <a:rPr lang="en-US" baseline="0" dirty="0"/>
              <a:t>. 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Mange </a:t>
            </a:r>
            <a:r>
              <a:rPr lang="en-US" baseline="0" dirty="0" err="1" smtClean="0"/>
              <a:t>skoler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store </a:t>
            </a:r>
            <a:r>
              <a:rPr lang="en-US" baseline="0" dirty="0" err="1" smtClean="0"/>
              <a:t>udfordringer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trafikken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omkring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skolen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hvordan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her?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sundt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bevæge</a:t>
            </a:r>
            <a:r>
              <a:rPr lang="en-US" baseline="0" dirty="0" smtClean="0"/>
              <a:t> sig, da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forbedrer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sundhedstilstand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evne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læring</a:t>
            </a:r>
            <a:r>
              <a:rPr lang="en-US" baseline="0" dirty="0" smtClean="0"/>
              <a:t>. Se </a:t>
            </a:r>
            <a:r>
              <a:rPr lang="en-US" baseline="0" dirty="0" err="1" smtClean="0"/>
              <a:t>evt</a:t>
            </a:r>
            <a:r>
              <a:rPr lang="en-US" baseline="0" dirty="0" smtClean="0"/>
              <a:t>. Mere her: </a:t>
            </a:r>
            <a:r>
              <a:rPr lang="da-DK" dirty="0" smtClean="0">
                <a:hlinkClick r:id="rId3"/>
              </a:rPr>
              <a:t>https://skoleidraet.dk/media/6344886/1faktaark_aktiv-transport.pdf</a:t>
            </a:r>
            <a:endParaRPr lang="da-DK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Bevægelse </a:t>
            </a:r>
            <a:r>
              <a:rPr lang="en-US" baseline="0" dirty="0" err="1" smtClean="0"/>
              <a:t>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skoletid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koncentrationsevne</a:t>
            </a:r>
            <a:r>
              <a:rPr lang="en-US" baseline="0" dirty="0" smtClean="0"/>
              <a:t>. Se </a:t>
            </a:r>
            <a:r>
              <a:rPr lang="en-US" baseline="0" dirty="0" err="1" smtClean="0"/>
              <a:t>evt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Faktaark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ovenfor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Forældrene</a:t>
            </a:r>
            <a:r>
              <a:rPr lang="en-US" baseline="0" dirty="0" smtClean="0"/>
              <a:t> slipper for at </a:t>
            </a:r>
            <a:r>
              <a:rPr lang="en-US" baseline="0" dirty="0" err="1" smtClean="0"/>
              <a:t>skulle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aflevere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børnene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skolen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dermed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frigives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travl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morgenstund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Andet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Gåbus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godt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miljøet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bare </a:t>
            </a:r>
            <a:r>
              <a:rPr lang="en-US" baseline="0" dirty="0" err="1" smtClean="0"/>
              <a:t>snak</a:t>
            </a:r>
            <a:r>
              <a:rPr lang="en-US" baseline="0" dirty="0" smtClean="0"/>
              <a:t> men handling.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Andet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Gåbus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udvikle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handlekompetence</a:t>
            </a:r>
            <a:r>
              <a:rPr lang="en-US" baseline="0" dirty="0" smtClean="0"/>
              <a:t> hos </a:t>
            </a:r>
            <a:r>
              <a:rPr lang="en-US" baseline="0" dirty="0" err="1" smtClean="0"/>
              <a:t>chauffører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passagerer</a:t>
            </a:r>
            <a:r>
              <a:rPr lang="en-US" baseline="0" dirty="0" smtClean="0"/>
              <a:t>. Man </a:t>
            </a:r>
            <a:r>
              <a:rPr lang="en-US" baseline="0" dirty="0" err="1" smtClean="0"/>
              <a:t>lærer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trafikken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at side bag I </a:t>
            </a:r>
            <a:r>
              <a:rPr lang="en-US" baseline="0" dirty="0" err="1" smtClean="0"/>
              <a:t>fars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mors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morgenen</a:t>
            </a:r>
            <a:r>
              <a:rPr lang="en-US" baseline="0" dirty="0" smtClean="0"/>
              <a:t>. 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AA7B-6F85-442A-81B1-71072EA37867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7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udgangspunkt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chauffører</a:t>
            </a:r>
            <a:r>
              <a:rPr lang="en-US" dirty="0" smtClean="0"/>
              <a:t>, der </a:t>
            </a:r>
            <a:r>
              <a:rPr lang="en-US" dirty="0" err="1" smtClean="0"/>
              <a:t>bestemmer</a:t>
            </a:r>
            <a:r>
              <a:rPr lang="en-US" dirty="0" smtClean="0"/>
              <a:t>!</a:t>
            </a:r>
            <a:r>
              <a:rPr lang="en-US" baseline="0" dirty="0" smtClean="0"/>
              <a:t> Men </a:t>
            </a:r>
            <a:r>
              <a:rPr lang="en-US" baseline="0" dirty="0" err="1" smtClean="0"/>
              <a:t>h</a:t>
            </a:r>
            <a:r>
              <a:rPr lang="en-US" dirty="0" err="1" smtClean="0"/>
              <a:t>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deltager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god </a:t>
            </a:r>
            <a:r>
              <a:rPr lang="en-US" baseline="0" dirty="0" err="1" smtClean="0"/>
              <a:t>måde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skille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passagererne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følges</a:t>
            </a:r>
            <a:r>
              <a:rPr lang="en-US" baseline="0" dirty="0" smtClean="0"/>
              <a:t> med dig </a:t>
            </a:r>
            <a:r>
              <a:rPr lang="en-US" baseline="0" dirty="0" err="1" smtClean="0"/>
              <a:t>osv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Orienter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desuden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tovholderen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efterfølgende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lærer</a:t>
            </a:r>
            <a:r>
              <a:rPr lang="en-US" baseline="0" dirty="0" smtClean="0"/>
              <a:t>, der </a:t>
            </a:r>
            <a:r>
              <a:rPr lang="en-US" baseline="0" dirty="0" err="1" smtClean="0"/>
              <a:t>tager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samtalen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passagerernes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forældre</a:t>
            </a:r>
            <a:r>
              <a:rPr lang="en-US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Samtykkeerklæringer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vigtige</a:t>
            </a:r>
            <a:r>
              <a:rPr lang="en-US" dirty="0" smtClean="0"/>
              <a:t> i </a:t>
            </a:r>
            <a:r>
              <a:rPr lang="en-US" dirty="0" err="1" smtClean="0"/>
              <a:t>forhold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ansvarsplacering</a:t>
            </a:r>
            <a:r>
              <a:rPr lang="en-US" baseline="0" dirty="0" smtClean="0"/>
              <a:t>. </a:t>
            </a:r>
            <a:r>
              <a:rPr lang="en-US" dirty="0" err="1" smtClean="0"/>
              <a:t>Passager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og </a:t>
            </a:r>
            <a:r>
              <a:rPr lang="en-US" dirty="0" err="1" smtClean="0"/>
              <a:t>chaufførerklæringer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findes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kom</a:t>
            </a:r>
            <a:r>
              <a:rPr lang="en-US" dirty="0" err="1" smtClean="0"/>
              <a:t>pendiet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AA7B-6F85-442A-81B1-71072EA37867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2 </a:t>
            </a:r>
            <a:r>
              <a:rPr lang="da-DK" noProof="0" dirty="0" smtClean="0"/>
              <a:t>chauffører</a:t>
            </a:r>
            <a:endParaRPr lang="en-US" baseline="0" noProof="0" dirty="0" smtClean="0"/>
          </a:p>
          <a:p>
            <a:r>
              <a:rPr lang="da-DK" baseline="0" noProof="0" dirty="0" smtClean="0"/>
              <a:t>Hvilke</a:t>
            </a:r>
            <a:r>
              <a:rPr lang="en-US" baseline="0" dirty="0" smtClean="0"/>
              <a:t> </a:t>
            </a:r>
            <a:r>
              <a:rPr lang="da-DK" baseline="0" noProof="0" dirty="0" smtClean="0"/>
              <a:t>opgaver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chauffør</a:t>
            </a:r>
            <a:r>
              <a:rPr lang="en-US" baseline="0" dirty="0" smtClean="0"/>
              <a:t>, og </a:t>
            </a:r>
            <a:r>
              <a:rPr lang="en-US" baseline="0" dirty="0" err="1" smtClean="0"/>
              <a:t>hvilken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tredje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chauffør</a:t>
            </a:r>
            <a:r>
              <a:rPr lang="en-US" baseline="0" dirty="0" smtClean="0"/>
              <a:t> have.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bl.a</a:t>
            </a:r>
            <a:r>
              <a:rPr lang="en-US" baseline="0" dirty="0" smtClean="0"/>
              <a:t>.: </a:t>
            </a:r>
            <a:r>
              <a:rPr lang="en-US" baseline="0" dirty="0" err="1" smtClean="0"/>
              <a:t>Vær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kend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overhold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trafikreglerne</a:t>
            </a:r>
            <a:r>
              <a:rPr lang="en-US" baseline="0" dirty="0" smtClean="0"/>
              <a:t>, hold </a:t>
            </a:r>
            <a:r>
              <a:rPr lang="en-US" baseline="0" dirty="0" err="1" smtClean="0"/>
              <a:t>styr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børnene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vær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rar</a:t>
            </a:r>
            <a:r>
              <a:rPr lang="en-US" baseline="0" dirty="0" smtClean="0"/>
              <a:t> men </a:t>
            </a:r>
            <a:r>
              <a:rPr lang="en-US" baseline="0" dirty="0" err="1" smtClean="0"/>
              <a:t>bestemt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medvirk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skabe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god stemming.  </a:t>
            </a:r>
          </a:p>
          <a:p>
            <a:r>
              <a:rPr lang="en-US" baseline="0" dirty="0" smtClean="0"/>
              <a:t>Vi </a:t>
            </a:r>
            <a:r>
              <a:rPr lang="en-US" baseline="0" dirty="0" err="1" smtClean="0"/>
              <a:t>an</a:t>
            </a:r>
            <a:r>
              <a:rPr lang="en-US" dirty="0" err="1" smtClean="0"/>
              <a:t>befaler</a:t>
            </a:r>
            <a:r>
              <a:rPr lang="en-US" dirty="0" smtClean="0"/>
              <a:t> </a:t>
            </a:r>
            <a:r>
              <a:rPr lang="en-US" dirty="0" err="1" smtClean="0"/>
              <a:t>maksimalt</a:t>
            </a:r>
            <a:r>
              <a:rPr lang="en-US" dirty="0" smtClean="0"/>
              <a:t> 12 </a:t>
            </a:r>
            <a:r>
              <a:rPr lang="en-US" dirty="0" err="1" smtClean="0"/>
              <a:t>passagerer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overskuelig</a:t>
            </a:r>
            <a:r>
              <a:rPr lang="en-US" dirty="0" smtClean="0"/>
              <a:t> </a:t>
            </a:r>
            <a:r>
              <a:rPr lang="en-US" dirty="0" err="1" smtClean="0"/>
              <a:t>størrelse</a:t>
            </a:r>
            <a:r>
              <a:rPr lang="en-US" dirty="0" smtClean="0"/>
              <a:t> </a:t>
            </a:r>
            <a:r>
              <a:rPr lang="en-US" dirty="0" err="1" smtClean="0"/>
              <a:t>sikkerhedsmæssigt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vikarplan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chaufførerne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backup-</a:t>
            </a:r>
            <a:r>
              <a:rPr lang="en-US" baseline="0" dirty="0" err="1" smtClean="0"/>
              <a:t>ordning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afbud</a:t>
            </a:r>
            <a:r>
              <a:rPr lang="en-US" baseline="0" dirty="0" smtClean="0"/>
              <a:t>. Husk at </a:t>
            </a:r>
            <a:r>
              <a:rPr lang="en-US" baseline="0" dirty="0" err="1" smtClean="0"/>
              <a:t>opgaven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videregivet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modtaget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afløseren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AA7B-6F85-442A-81B1-71072EA3786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Snak i små grupper og opsamling i plenum.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Fx </a:t>
            </a:r>
            <a:r>
              <a:rPr lang="da-DK" baseline="0" dirty="0"/>
              <a:t>punktlighed, ansvarsfuld, godt humør også på en dårlig dag. Er god til at snakke med alle børnene.</a:t>
            </a:r>
          </a:p>
          <a:p>
            <a:pPr marL="228600" indent="-228600">
              <a:buAutoNum type="arabicPeriod"/>
            </a:pPr>
            <a:r>
              <a:rPr lang="da-DK" baseline="0" dirty="0" smtClean="0"/>
              <a:t>Fx </a:t>
            </a:r>
            <a:r>
              <a:rPr lang="da-DK" baseline="0" dirty="0"/>
              <a:t>medchauffører, skolederleder, eleverne, elevernes forældre, egne forældre, tovholder, elevernes lærere forventer at eleverne kommer til tiden</a:t>
            </a:r>
            <a:r>
              <a:rPr lang="da-DK" baseline="0" dirty="0" smtClean="0"/>
              <a:t>.</a:t>
            </a:r>
          </a:p>
          <a:p>
            <a:pPr marL="0" indent="0">
              <a:buNone/>
            </a:pPr>
            <a:r>
              <a:rPr lang="da-DK" baseline="0" dirty="0" smtClean="0"/>
              <a:t>Ros eleverne for deres evne til at handle og gøre noget godt for andre, det spreder glæde, men også respekt for det chaufførerne gør.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69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ansvaret på dig!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er den ældste – og den klogeste – du bestemmer!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Billederne </a:t>
            </a:r>
            <a:r>
              <a:rPr lang="da-D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viser: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Eleverne</a:t>
            </a:r>
            <a:r>
              <a:rPr lang="da-DK" sz="12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går i samme fodspor som dig, derfor er det vigtigt at være en god rollemodel. Eleverne ser op til jer. De gør som i gør både når i går med bussen, men måske også når de møder jer andre steder fx på skolen eller i byen. Der skal være overensstemmelse mellem det man siger og gør. Fx mig selv og aktiv transport. Jeg cykler ofte de 33 km til arbejde. Og cykler eller går generelt. </a:t>
            </a:r>
            <a:endParaRPr lang="da-DK" sz="1200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Forældre, søskende eller sportsidol.</a:t>
            </a:r>
            <a:endParaRPr lang="da-DK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0DC4-F413-41C9-8424-18C0A01FA8E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99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0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06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6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9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3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99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31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9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19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1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0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88E0-897C-45B8-916D-BF9EFD20086C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0C61-4A5D-4F9B-81EB-B7F22ECB9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5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npdw1jXi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url?sa=i&amp;rct=j&amp;q=&amp;esrc=s&amp;source=images&amp;cd=&amp;cad=rja&amp;uact=8&amp;ved=0CAcQjRxqFQoTCPfe0fP6yscCFcWEcgodnosI_A&amp;url=http://designmanualen.aalborg.dk/grundelementer/logo?sort%3Dname&amp;ei=NebfVbfwGMWJygOel6LgDw&amp;psig=AFQjCNFQpBktPuzSIuhCnaa3chaXMqTsZg&amp;ust=1440823219900255" TargetMode="External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watch?v=mo8wBgMY6Bc&amp;feature=youtu.be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youtu.be/uci5nMzTFAk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2372" y="383178"/>
            <a:ext cx="6147262" cy="1279368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- EN SIKKER, SUND OG SOCIAL START PÅ DAGEN -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2078182"/>
            <a:ext cx="6496396" cy="279307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42731"/>
            <a:ext cx="1253145" cy="36321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2" y="1777511"/>
            <a:ext cx="6982097" cy="38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Din rolle som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Gåbuschauffør</a:t>
            </a: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boks 9"/>
          <p:cNvSpPr txBox="1">
            <a:spLocks noGrp="1"/>
          </p:cNvSpPr>
          <p:nvPr>
            <p:ph idx="1"/>
          </p:nvPr>
        </p:nvSpPr>
        <p:spPr>
          <a:xfrm>
            <a:off x="946150" y="1404938"/>
            <a:ext cx="7261225" cy="265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da-DK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chauffør er du rollemodel for de mindre elever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er man en god rollemodel?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Kender du en god rollemodel?</a:t>
            </a:r>
          </a:p>
          <a:p>
            <a:pPr marL="0" indent="0">
              <a:buNone/>
            </a:pPr>
            <a:endParaRPr lang="da-D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a-D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a-DK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99" y="3234057"/>
            <a:ext cx="3852273" cy="25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060149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09" y="4064128"/>
            <a:ext cx="15728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Reklame for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på jeres skole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  <p:extLst/>
          </p:nvPr>
        </p:nvSpPr>
        <p:spPr>
          <a:xfrm>
            <a:off x="946150" y="1404938"/>
            <a:ext cx="7261225" cy="451167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Hvordan kan I bidrage til det?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Være forbillede, der taler godt om </a:t>
            </a: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Hvorfor er det vigtigt, at I laver god reklame?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I er med til at rekruttere passagerer til ruterne.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Hvordan kan I gøre?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Fx fortælle om fordelene ved </a:t>
            </a: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1030" name="Picture 6" descr="Gåbus' billede.">
            <a:extLst>
              <a:ext uri="{FF2B5EF4-FFF2-40B4-BE49-F238E27FC236}">
                <a16:creationId xmlns:a16="http://schemas.microsoft.com/office/drawing/2014/main" id="{25DC16AD-4796-4D71-B1B3-A6BBD4EF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94" y="1027907"/>
            <a:ext cx="2713093" cy="43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på vores skole – klargøring </a:t>
            </a:r>
          </a:p>
        </p:txBody>
      </p:sp>
      <p:sp>
        <p:nvSpPr>
          <p:cNvPr id="5" name="Tekstboks 3"/>
          <p:cNvSpPr txBox="1">
            <a:spLocks noGrp="1"/>
          </p:cNvSpPr>
          <p:nvPr>
            <p:ph idx="1"/>
          </p:nvPr>
        </p:nvSpPr>
        <p:spPr>
          <a:xfrm>
            <a:off x="1200793" y="1370289"/>
            <a:ext cx="774476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Chaufførplan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– hvornår skal du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gå?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Afløserplan ved fravær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2" y="2656482"/>
            <a:ext cx="6302276" cy="420151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0"/>
            <a:ext cx="8986668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10"/>
          <p:cNvSpPr txBox="1">
            <a:spLocks noGrp="1"/>
          </p:cNvSpPr>
          <p:nvPr>
            <p:ph type="title"/>
          </p:nvPr>
        </p:nvSpPr>
        <p:spPr>
          <a:xfrm>
            <a:off x="1227909" y="-19058"/>
            <a:ext cx="561079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prstClr val="black"/>
                </a:solidFill>
              </a:rPr>
              <a:t/>
            </a:r>
            <a:br>
              <a:rPr lang="da-DK" sz="2000" b="1" dirty="0">
                <a:solidFill>
                  <a:prstClr val="black"/>
                </a:solidFill>
              </a:rPr>
            </a:br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være chauffør i en </a:t>
            </a:r>
            <a:r>
              <a:rPr lang="da-DK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endParaRPr lang="da-DK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400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Tekstboks 16"/>
          <p:cNvSpPr txBox="1">
            <a:spLocks noGrp="1"/>
          </p:cNvSpPr>
          <p:nvPr>
            <p:ph idx="1"/>
          </p:nvPr>
        </p:nvSpPr>
        <p:spPr>
          <a:xfrm>
            <a:off x="931818" y="1404938"/>
            <a:ext cx="7275558" cy="581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Tålmodighed</a:t>
            </a:r>
            <a:endParaRPr lang="da-D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Opmærksomhed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Begrænset udsyn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Begrænset erfaring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Impulsive og lette at distrahere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er chauffør – du styrer bussen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køreplanen</a:t>
            </a: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a-DK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da-DK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7" name="Picture 22" descr="http://www.religion.dk/modules/xphoto/cache/23/260823_656_700_0_0_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04" y="1541205"/>
            <a:ext cx="1512168" cy="1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u-pc.com/fondos/media/3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04" y="3004944"/>
            <a:ext cx="1512168" cy="13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www.sikkertrafik.dk/Aktuelt/Kampagner/Kampagner/~/media/Images/Kommuneinfo/uopmaerksomhed/uopm%C3%A6rksomhedlogo455x293.ashx?w=455&amp;h=293&amp;a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87" y="4685479"/>
            <a:ext cx="1708250" cy="11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http://a.bimg.dk/node-images/847/4/580x362-c/4847119-perr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26" y="3004944"/>
            <a:ext cx="1666528" cy="13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ttp://jeppesens.org/pics/Le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26" y="1567658"/>
            <a:ext cx="1708250" cy="11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8" y="6094982"/>
            <a:ext cx="1253145" cy="363216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9" name="Picture 26" descr="http://www.fdm.dk/billeder/Uopmaerksomhed-pos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04" y="4685479"/>
            <a:ext cx="1635931" cy="11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være chauffør i en </a:t>
            </a:r>
            <a:r>
              <a:rPr lang="da-DK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endParaRPr lang="da-DK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boks 7"/>
          <p:cNvSpPr txBox="1">
            <a:spLocks noGrp="1"/>
          </p:cNvSpPr>
          <p:nvPr>
            <p:ph idx="1"/>
          </p:nvPr>
        </p:nvSpPr>
        <p:spPr>
          <a:xfrm>
            <a:off x="955204" y="1574798"/>
            <a:ext cx="7261225" cy="388311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gør du, hvis..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gør du hvis en passager ikke hører efter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Nogle af passagererne bliver </a:t>
            </a: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uvenner/driller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/>
                <a:cs typeface="Arial"/>
              </a:rPr>
              <a:t>En passager ikke overholder bussens </a:t>
            </a:r>
            <a:r>
              <a:rPr lang="da-DK" sz="1800" dirty="0" smtClean="0">
                <a:solidFill>
                  <a:prstClr val="black"/>
                </a:solidFill>
                <a:latin typeface="Arial"/>
                <a:cs typeface="Arial"/>
              </a:rPr>
              <a:t>regler</a:t>
            </a:r>
            <a:endParaRPr lang="da-D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trafikanter blander sig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 stopper op for jer, hvor der ikke er en </a:t>
            </a: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fodgængerovergang</a:t>
            </a:r>
            <a:endParaRPr lang="da-DK" sz="1600" i="1" dirty="0">
              <a:solidFill>
                <a:prstClr val="black"/>
              </a:solidFill>
            </a:endParaRPr>
          </a:p>
          <a:p>
            <a:pPr marL="800100" lvl="1">
              <a:lnSpc>
                <a:spcPct val="150000"/>
              </a:lnSpc>
              <a:buFont typeface="Wingdings" pitchFamily="2" charset="2"/>
              <a:buChar char="§"/>
            </a:pPr>
            <a:endParaRPr lang="da-DK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Image result for not list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07" y="4609390"/>
            <a:ext cx="3150186" cy="18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" y="6031784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være </a:t>
            </a:r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chauffør</a:t>
            </a:r>
            <a:endParaRPr lang="da-DK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in ch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03" y="2666246"/>
            <a:ext cx="2678160" cy="26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6"/>
          <p:cNvSpPr txBox="1">
            <a:spLocks noGrp="1"/>
          </p:cNvSpPr>
          <p:nvPr>
            <p:ph idx="1"/>
          </p:nvPr>
        </p:nvSpPr>
        <p:spPr>
          <a:xfrm>
            <a:off x="946150" y="1404938"/>
            <a:ext cx="7261225" cy="604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GODE RÅD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Tænk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passagerernes sikkerhed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kontaktperson ved unormal situation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ikke at sladre. Det er dit ansvar.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</a:t>
            </a:r>
            <a:r>
              <a:rPr lang="da-D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 plads til diskussion. Du bestemmer.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i tvivl… spørg!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a-D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Kontaktpersonen 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følger op på </a:t>
            </a:r>
            <a:r>
              <a:rPr lang="da-D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situationen (eleverne/forældrene</a:t>
            </a:r>
            <a:r>
              <a:rPr lang="da-D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a-DK" sz="2000" dirty="0">
              <a:solidFill>
                <a:prstClr val="black"/>
              </a:solidFill>
            </a:endParaRPr>
          </a:p>
          <a:p>
            <a:endParaRPr lang="da-DK" sz="1600" dirty="0">
              <a:solidFill>
                <a:prstClr val="black"/>
              </a:solidFill>
              <a:sym typeface="Wingdings" pitchFamily="2" charset="2"/>
            </a:endParaRPr>
          </a:p>
          <a:p>
            <a:pPr lvl="1"/>
            <a:endParaRPr lang="da-DK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da-DK" sz="1600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016606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Hvilke aftaler skal der være i jeres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Hvilke klare aftaler skal der være i jeres </a:t>
            </a: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a-DK"/>
          </a:p>
          <a:p>
            <a:pPr marL="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Aftale nr. 1…..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Aftale nr. 2…..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Aftale nr. ?…..</a:t>
            </a:r>
          </a:p>
          <a:p>
            <a:pPr marL="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Samlet opfølgning på aftaler.</a:t>
            </a:r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30291"/>
            <a:ext cx="1253145" cy="36321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Hvis uheldet er ude…</a:t>
            </a:r>
            <a:endParaRPr lang="da-DK" sz="2400" b="1" dirty="0"/>
          </a:p>
        </p:txBody>
      </p:sp>
      <p:pic>
        <p:nvPicPr>
          <p:cNvPr id="4" name="Picture 2" descr="Image result for plaster på knæ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1946275"/>
            <a:ext cx="4381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8" y="6112400"/>
            <a:ext cx="1253145" cy="3632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Hvis uheldet er ude…</a:t>
            </a:r>
            <a:endParaRPr lang="da-DK" sz="2400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9" y="6176963"/>
            <a:ext cx="1253145" cy="3632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1026" name="Picture 2" descr="Billedresultat for bil uh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9" y="1404938"/>
            <a:ext cx="7261225" cy="44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1"/>
          <p:cNvSpPr txBox="1">
            <a:spLocks noGrp="1"/>
          </p:cNvSpPr>
          <p:nvPr>
            <p:ph type="title"/>
          </p:nvPr>
        </p:nvSpPr>
        <p:spPr>
          <a:xfrm>
            <a:off x="946150" y="430110"/>
            <a:ext cx="455605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Chaufføruddannelse - indhold</a:t>
            </a:r>
            <a:endParaRPr lang="da-DK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boks 6"/>
          <p:cNvSpPr txBox="1"/>
          <p:nvPr/>
        </p:nvSpPr>
        <p:spPr>
          <a:xfrm>
            <a:off x="357522" y="1680906"/>
            <a:ext cx="4494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hvad, hvordan og hvorfor</a:t>
            </a:r>
            <a:b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din rolle som </a:t>
            </a: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chauffør</a:t>
            </a:r>
          </a:p>
          <a:p>
            <a:pPr lvl="1"/>
            <a:endParaRPr lang="da-DK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være chauffør i en </a:t>
            </a: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på vores skole – ruten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Aftaler, eksempler og førstehjælp</a:t>
            </a: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Opsamling på af </a:t>
            </a:r>
            <a:r>
              <a:rPr lang="da-DK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dagen </a:t>
            </a:r>
          </a:p>
          <a:p>
            <a:pPr lvl="1"/>
            <a:endParaRPr lang="da-DK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192360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5" name="Picture 2" descr="http://www.gåogcyklebusser.dk/sites/default/files/images/Skanderborg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72" y="1378935"/>
            <a:ext cx="3238068" cy="43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Hvis uheldet er ude…</a:t>
            </a:r>
          </a:p>
        </p:txBody>
      </p:sp>
      <p:sp>
        <p:nvSpPr>
          <p:cNvPr id="5" name="Tekstboks 7"/>
          <p:cNvSpPr txBox="1">
            <a:spLocks noGrp="1"/>
          </p:cNvSpPr>
          <p:nvPr>
            <p:ph idx="1"/>
          </p:nvPr>
        </p:nvSpPr>
        <p:spPr>
          <a:xfrm>
            <a:off x="946150" y="1404938"/>
            <a:ext cx="726122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skal du reagere?</a:t>
            </a:r>
          </a:p>
        </p:txBody>
      </p:sp>
      <p:sp>
        <p:nvSpPr>
          <p:cNvPr id="6" name="Tekstboks 8"/>
          <p:cNvSpPr txBox="1"/>
          <p:nvPr/>
        </p:nvSpPr>
        <p:spPr>
          <a:xfrm>
            <a:off x="946150" y="2092374"/>
            <a:ext cx="57841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 sikkerhed først!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Passagerernes sikkerhed!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Skab ro! Ingen panik!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Tilkald hjælp – eller få andre til det!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I har oplevet noget på turen – giv besked!</a:t>
            </a:r>
          </a:p>
          <a:p>
            <a:pPr>
              <a:lnSpc>
                <a:spcPct val="150000"/>
              </a:lnSpc>
            </a:pPr>
            <a:endParaRPr lang="da-DK" sz="2000" dirty="0">
              <a:solidFill>
                <a:prstClr val="black"/>
              </a:solidFill>
            </a:endParaRPr>
          </a:p>
        </p:txBody>
      </p:sp>
      <p:pic>
        <p:nvPicPr>
          <p:cNvPr id="8" name="Billede 7" descr="IMG_5855.jpg"/>
          <p:cNvPicPr>
            <a:picLocks noChangeAspect="1"/>
          </p:cNvPicPr>
          <p:nvPr/>
        </p:nvPicPr>
        <p:blipFill>
          <a:blip r:embed="rId3" cstate="print"/>
          <a:srcRect l="16473" r="22340" b="4690"/>
          <a:stretch>
            <a:fillRect/>
          </a:stretch>
        </p:blipFill>
        <p:spPr>
          <a:xfrm>
            <a:off x="5633299" y="1515410"/>
            <a:ext cx="1690550" cy="1566590"/>
          </a:xfrm>
          <a:prstGeom prst="rect">
            <a:avLst/>
          </a:prstGeom>
          <a:effectLst/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077565"/>
            <a:ext cx="1253145" cy="36321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616" y="481857"/>
            <a:ext cx="6962886" cy="900879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Nu er I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-chauffører!</a:t>
            </a:r>
            <a:b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87" y="1234690"/>
            <a:ext cx="7153545" cy="476903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7" y="6234320"/>
            <a:ext cx="1253145" cy="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507" y="324068"/>
            <a:ext cx="6962886" cy="900879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Opsamling på dagen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14507" y="1365121"/>
            <a:ext cx="4723142" cy="149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Hvad har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 snakket om?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Hvornår går vi i gang?</a:t>
            </a:r>
          </a:p>
          <a:p>
            <a:pPr marL="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1026" name="Picture 2" descr="Billedresultat for evalu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214" b="1072"/>
          <a:stretch/>
        </p:blipFill>
        <p:spPr bwMode="auto">
          <a:xfrm>
            <a:off x="3769879" y="3004375"/>
            <a:ext cx="1912745" cy="25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68857"/>
            <a:ext cx="1253145" cy="3632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2372" y="565410"/>
            <a:ext cx="6147262" cy="1097135"/>
          </a:xfrm>
        </p:spPr>
        <p:txBody>
          <a:bodyPr>
            <a:normAutofit/>
          </a:bodyPr>
          <a:lstStyle/>
          <a:p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2078182"/>
            <a:ext cx="6496396" cy="279307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42731"/>
            <a:ext cx="1253145" cy="36321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1"/>
          <p:cNvSpPr txBox="1">
            <a:spLocks noGrp="1"/>
          </p:cNvSpPr>
          <p:nvPr>
            <p:ph type="title"/>
          </p:nvPr>
        </p:nvSpPr>
        <p:spPr>
          <a:xfrm>
            <a:off x="946150" y="562141"/>
            <a:ext cx="56541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Formålet med </a:t>
            </a:r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Chauffør-uddannelsen </a:t>
            </a:r>
            <a:endParaRPr lang="da-DK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oks 1"/>
          <p:cNvSpPr txBox="1"/>
          <p:nvPr>
            <p:extLst/>
          </p:nvPr>
        </p:nvSpPr>
        <p:spPr>
          <a:xfrm>
            <a:off x="1410098" y="1222637"/>
            <a:ext cx="610519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gøre jer klar til at være 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-chauffører på skolen</a:t>
            </a:r>
            <a:endParaRPr lang="da-DK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6147233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2050" name="Picture 2" descr="Gåbus' billed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28983" r="11056" b="9884"/>
          <a:stretch/>
        </p:blipFill>
        <p:spPr bwMode="auto">
          <a:xfrm>
            <a:off x="1237129" y="2299934"/>
            <a:ext cx="7103469" cy="34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73" y="85052"/>
            <a:ext cx="7886700" cy="1325563"/>
          </a:xfrm>
        </p:spPr>
        <p:txBody>
          <a:bodyPr>
            <a:normAutofit/>
          </a:bodyPr>
          <a:lstStyle/>
          <a:p>
            <a:r>
              <a:rPr lang="da-DK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Gåbushistorie</a:t>
            </a:r>
            <a:endParaRPr lang="da-DK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0" y="1224947"/>
            <a:ext cx="7261225" cy="43364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startede i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2012 – pilotprojekt på 11 skoler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er 76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opstartede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Gåbusskoler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Danmark pr. 31. dec. 2019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Ca.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2300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passagerer og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ca. 2300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chauffører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 været med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Spørgsmål: </a:t>
            </a:r>
            <a:r>
              <a:rPr lang="da-DK" sz="1600" i="1" dirty="0">
                <a:latin typeface="Arial" panose="020B0604020202020204" pitchFamily="34" charset="0"/>
                <a:cs typeface="Arial" panose="020B0604020202020204" pitchFamily="34" charset="0"/>
              </a:rPr>
              <a:t>Hvor langt har </a:t>
            </a:r>
            <a:r>
              <a:rPr lang="da-DK" sz="1600" i="1" dirty="0">
                <a:latin typeface="Arial" panose="020B0604020202020204" pitchFamily="34" charset="0"/>
                <a:cs typeface="Arial" panose="020B0604020202020204" pitchFamily="34" charset="0"/>
              </a:rPr>
              <a:t>Gåbusserne</a:t>
            </a:r>
            <a:r>
              <a:rPr lang="da-DK" sz="1600" i="1" dirty="0">
                <a:latin typeface="Arial" panose="020B0604020202020204" pitchFamily="34" charset="0"/>
                <a:cs typeface="Arial" panose="020B0604020202020204" pitchFamily="34" charset="0"/>
              </a:rPr>
              <a:t> gået indtil nu? </a:t>
            </a:r>
          </a:p>
          <a:p>
            <a:pPr marL="0" indent="0">
              <a:buNone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17" y="6196023"/>
            <a:ext cx="1094786" cy="4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75" y="3348489"/>
            <a:ext cx="3421695" cy="264781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598" y="6083492"/>
            <a:ext cx="1174803" cy="669925"/>
          </a:xfrm>
          <a:prstGeom prst="rect">
            <a:avLst/>
          </a:prstGeom>
        </p:spPr>
      </p:pic>
      <p:pic>
        <p:nvPicPr>
          <p:cNvPr id="10" name="Picture 8" descr="http://www.aarhus.dk/sitecore/content/Subsites/AarhusKommunesdesignguide/Home/Grundelementer/~/media/Subsites/AAK-Designguide/Billeder-og-grafik/438-x-Y/logo4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95" y="3268070"/>
            <a:ext cx="1011705" cy="51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designmanualen.aalborg.dk/media/768036/Samlet-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89" y="3348489"/>
            <a:ext cx="1187597" cy="3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89" y="5521782"/>
            <a:ext cx="892769" cy="471309"/>
          </a:xfrm>
          <a:prstGeom prst="rect">
            <a:avLst/>
          </a:prstGeom>
        </p:spPr>
      </p:pic>
      <p:pic>
        <p:nvPicPr>
          <p:cNvPr id="12" name="Picture 2" descr="Image result for aabenraa kommu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31" y="4323779"/>
            <a:ext cx="1093969" cy="5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9080" y="4362339"/>
            <a:ext cx="1124326" cy="417891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75" y="6236847"/>
            <a:ext cx="1253145" cy="363216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Hvad er en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Klik 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på billedet 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 se kort video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2" y="6121288"/>
            <a:ext cx="1253145" cy="3632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  <p:pic>
        <p:nvPicPr>
          <p:cNvPr id="4" name="Pladsholder til indhold 3">
            <a:hlinkClick r:id="rId5"/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2" y="1488243"/>
            <a:ext cx="7152819" cy="4280195"/>
          </a:xfrm>
        </p:spPr>
      </p:pic>
    </p:spTree>
    <p:extLst>
      <p:ext uri="{BB962C8B-B14F-4D97-AF65-F5344CB8AC3E}">
        <p14:creationId xmlns:p14="http://schemas.microsoft.com/office/powerpoint/2010/main" val="3543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44" y="1690689"/>
            <a:ext cx="4786044" cy="330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Gåbus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god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0" y="1404938"/>
            <a:ext cx="7261225" cy="445265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Snak to og to.</a:t>
            </a:r>
          </a:p>
          <a:p>
            <a:pPr marL="0" indent="0" fontAlgn="base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Trivsel og fællesskab</a:t>
            </a:r>
          </a:p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     - Eksempel?</a:t>
            </a:r>
          </a:p>
          <a:p>
            <a:pPr marL="0" indent="0" fontAlgn="base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Sikkert​. </a:t>
            </a:r>
          </a:p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     - Chauffører lærer passagerer </a:t>
            </a:r>
          </a:p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       om trafiksikkerhed</a:t>
            </a:r>
          </a:p>
          <a:p>
            <a:pPr marL="0" indent="0" fontAlgn="base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Trafik omkring skolen</a:t>
            </a:r>
          </a:p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Sundt</a:t>
            </a:r>
            <a:b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Skoleklar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Hjælp i en presset morgenstund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fontAlgn="base">
              <a:buNone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025314"/>
            <a:ext cx="1253145" cy="3632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Hvem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med i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Gåbus?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946152" y="1611371"/>
            <a:ext cx="7261225" cy="4511675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0" indent="0" fontAlgn="base">
              <a:buNone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Chauffører:  6. – 9. klasse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​  </a:t>
            </a:r>
            <a:endParaRPr lang="da-D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600" i="1" dirty="0">
                <a:latin typeface="Arial" panose="020B0604020202020204" pitchFamily="34" charset="0"/>
                <a:cs typeface="Arial" panose="020B0604020202020204" pitchFamily="34" charset="0"/>
              </a:rPr>
              <a:t>Vurderet egnet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​ af tovholder/lærer</a:t>
            </a:r>
          </a:p>
          <a:p>
            <a:pPr marL="0" indent="0" fontAlgn="base">
              <a:buNone/>
            </a:pPr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Passagerer:  0. – 3. klasse​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Vurderet egnet af tovholder/lærer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Hvad kan gøre, at en passager ikke er egnet?</a:t>
            </a:r>
          </a:p>
          <a:p>
            <a:pPr marL="0" indent="0" fontAlgn="base">
              <a:buNone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Samtykkeerklæringer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Passagerer </a:t>
            </a:r>
          </a:p>
          <a:p>
            <a:pPr marL="0" indent="0" fontAlgn="base">
              <a:buNone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     - Forældres ansvar. Ligesom </a:t>
            </a:r>
          </a:p>
          <a:p>
            <a:pPr marL="0" indent="0" fontAlgn="base">
              <a:buNone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       med skolebussen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Chauffører</a:t>
            </a:r>
          </a:p>
          <a:p>
            <a:pPr marL="0" indent="0" fontAlgn="base">
              <a:buNone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     - Forældres ansvar at være </a:t>
            </a:r>
          </a:p>
          <a:p>
            <a:pPr marL="0" indent="0" fontAlgn="base">
              <a:buNone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       forsikringsdækket.</a:t>
            </a:r>
          </a:p>
          <a:p>
            <a:pPr fontAlgn="base"/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da-DK" sz="1400" dirty="0"/>
          </a:p>
          <a:p>
            <a:endParaRPr lang="en-US" dirty="0"/>
          </a:p>
        </p:txBody>
      </p:sp>
      <p:pic>
        <p:nvPicPr>
          <p:cNvPr id="4" name="Picture 2" descr="http://www.gåogcyklebusser.dk/sites/default/files/images/Kickoff%20Skanderborg%20marts%202013%20007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95" y="1224947"/>
            <a:ext cx="1884985" cy="27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91" y="3867208"/>
            <a:ext cx="2565779" cy="218135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2" y="6251737"/>
            <a:ext cx="1253145" cy="3632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736" y="-9492"/>
            <a:ext cx="7886700" cy="1325563"/>
          </a:xfrm>
        </p:spPr>
        <p:txBody>
          <a:bodyPr>
            <a:normAutofit/>
          </a:bodyPr>
          <a:lstStyle/>
          <a:p>
            <a:r>
              <a:rPr lang="da-DK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Hvor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mange </a:t>
            </a:r>
            <a:r>
              <a:rPr lang="da-DK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være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med i </a:t>
            </a:r>
            <a:r>
              <a:rPr lang="da-DK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Gåbus?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715736" y="1100140"/>
            <a:ext cx="7261225" cy="451167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Chauffører?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2 chauffører pr. bus – en foran og en bagved </a:t>
            </a: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+mn-ea"/>
                <a:cs typeface="+mn-ea"/>
              </a:rPr>
              <a:t/>
            </a:r>
            <a:br>
              <a:rPr lang="en-US" dirty="0" smtClean="0">
                <a:latin typeface="+mn-ea"/>
                <a:cs typeface="+mn-ea"/>
              </a:rPr>
            </a:b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Passagerer?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passagerer i en Gåbus – alt efter lokale forhold. </a:t>
            </a:r>
          </a:p>
          <a:p>
            <a:pPr marL="0" indent="0" fontAlgn="base">
              <a:buNone/>
            </a:pP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Hvad hvis en chauffør bliver syg eller er forhindret?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Flere chauffør-sæt – ved sygdom, udskiftning osv.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Kontakt direkte til afløser eller tovholder?</a:t>
            </a:r>
          </a:p>
          <a:p>
            <a:pPr fontAlgn="base"/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38" y="4544902"/>
            <a:ext cx="3329225" cy="229846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1" y="6140317"/>
            <a:ext cx="1253145" cy="3632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Din rolle som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Gåbuschauffør</a:t>
            </a: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boks 9"/>
          <p:cNvSpPr txBox="1">
            <a:spLocks noGrp="1"/>
          </p:cNvSpPr>
          <p:nvPr>
            <p:ph idx="1"/>
          </p:nvPr>
        </p:nvSpPr>
        <p:spPr>
          <a:xfrm>
            <a:off x="946150" y="1404938"/>
            <a:ext cx="726122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Tekstboks 14"/>
          <p:cNvSpPr txBox="1"/>
          <p:nvPr/>
        </p:nvSpPr>
        <p:spPr>
          <a:xfrm>
            <a:off x="855615" y="1404938"/>
            <a:ext cx="6048672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Snak sammen to og to</a:t>
            </a:r>
            <a:endParaRPr lang="da-DK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forventer du af dig selv?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 forventer noget, og hvad forventer de af dig?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samme mennesker som har forventninger er også meget taknemmelige for jeres indsats. </a:t>
            </a:r>
          </a:p>
          <a:p>
            <a:pPr>
              <a:lnSpc>
                <a:spcPct val="150000"/>
              </a:lnSpc>
            </a:pPr>
            <a:endParaRPr lang="da-DK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prstClr val="black"/>
              </a:solidFill>
              <a:latin typeface="Helvetica Neue"/>
            </a:endParaRPr>
          </a:p>
          <a:p>
            <a:pPr>
              <a:lnSpc>
                <a:spcPct val="150000"/>
              </a:lnSpc>
            </a:pPr>
            <a:endParaRPr lang="da-DK" sz="2000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da-DK" sz="2000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12" y="3686116"/>
            <a:ext cx="3534922" cy="235661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6112399"/>
            <a:ext cx="1253145" cy="3632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38" y="4986224"/>
            <a:ext cx="1904762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1714</Words>
  <Application>Microsoft Office PowerPoint</Application>
  <PresentationFormat>Skærmshow (4:3)</PresentationFormat>
  <Paragraphs>228</Paragraphs>
  <Slides>23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Wingdings</vt:lpstr>
      <vt:lpstr>Office-tema</vt:lpstr>
      <vt:lpstr>GÅBUS - EN SIKKER, SUND OG SOCIAL START PÅ DAGEN -</vt:lpstr>
      <vt:lpstr>Chaufføruddannelse - indhold</vt:lpstr>
      <vt:lpstr>Formålet med Chauffør-uddannelsen </vt:lpstr>
      <vt:lpstr>Gåbushistorie</vt:lpstr>
      <vt:lpstr>Hvad er en Gåbus - Klik på billedet og se kort video </vt:lpstr>
      <vt:lpstr>Hvorfor er Gåbus en god idé?</vt:lpstr>
      <vt:lpstr>Hvem er med i en Gåbus?</vt:lpstr>
      <vt:lpstr>Hvor mange kan være med i en Gåbus?</vt:lpstr>
      <vt:lpstr>Din rolle som Gåbuschauffør</vt:lpstr>
      <vt:lpstr>Din rolle som Gåbuschauffør</vt:lpstr>
      <vt:lpstr>Reklame for Gåbus på jeres skole</vt:lpstr>
      <vt:lpstr>Gåbus på vores skole – klargøring </vt:lpstr>
      <vt:lpstr>PowerPoint-præsentation</vt:lpstr>
      <vt:lpstr> At være chauffør i en Gåbus  </vt:lpstr>
      <vt:lpstr>At være chauffør i en Gåbus</vt:lpstr>
      <vt:lpstr>At være chauffør</vt:lpstr>
      <vt:lpstr>Hvilke aftaler skal der være i jeres Gåbus?</vt:lpstr>
      <vt:lpstr>Hvis uheldet er ude…</vt:lpstr>
      <vt:lpstr>Hvis uheldet er ude…</vt:lpstr>
      <vt:lpstr>Hvis uheldet er ude…</vt:lpstr>
      <vt:lpstr>Nu er I Gåbus-chauffører! </vt:lpstr>
      <vt:lpstr>Opsamling på dagen</vt:lpstr>
      <vt:lpstr>PowerPoint-præsentation</vt:lpstr>
    </vt:vector>
  </TitlesOfParts>
  <Company>DGI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GÅBUS - EN SIKKER, SUND OG SOCIAL START PÅ DAGEN -</dc:title>
  <dc:creator>Kim Henriksen</dc:creator>
  <cp:lastModifiedBy>Christian Pedersen</cp:lastModifiedBy>
  <cp:revision>54</cp:revision>
  <dcterms:created xsi:type="dcterms:W3CDTF">2019-12-03T10:32:05Z</dcterms:created>
  <dcterms:modified xsi:type="dcterms:W3CDTF">2019-12-11T11:55:25Z</dcterms:modified>
</cp:coreProperties>
</file>